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6" d="100"/>
          <a:sy n="56" d="100"/>
        </p:scale>
        <p:origin x="2414" y="62"/>
      </p:cViewPr>
      <p:guideLst>
        <p:guide orient="horz" pos="3168"/>
        <p:guide pos="2448"/>
      </p:guideLst>
    </p:cSldViewPr>
  </p:slideViewPr>
  <p:notesTextViewPr>
    <p:cViewPr>
      <p:scale>
        <a:sx n="1" d="1"/>
        <a:sy n="1" d="1"/>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1454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5396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42472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96380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0322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509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7706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42860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1899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6166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9185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8125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10/10/2019</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88065056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0E0FB9-BE3B-42A4-BB38-6055190B20E4}"/>
              </a:ext>
            </a:extLst>
          </p:cNvPr>
          <p:cNvSpPr txBox="1"/>
          <p:nvPr/>
        </p:nvSpPr>
        <p:spPr>
          <a:xfrm>
            <a:off x="224590" y="2972414"/>
            <a:ext cx="7321307" cy="6398475"/>
          </a:xfrm>
          <a:prstGeom prst="rect">
            <a:avLst/>
          </a:prstGeom>
          <a:noFill/>
        </p:spPr>
        <p:txBody>
          <a:bodyPr wrap="square" rtlCol="0">
            <a:noAutofit/>
          </a:bodyPr>
          <a:lstStyle/>
          <a:p>
            <a:pPr algn="just"/>
            <a:r>
              <a:rPr lang="en-US" sz="803" b="1" dirty="0">
                <a:latin typeface="Verdana" panose="020B0604030504040204" pitchFamily="34" charset="0"/>
                <a:ea typeface="Verdana" panose="020B0604030504040204" pitchFamily="34" charset="0"/>
              </a:rPr>
              <a:t>FUND OVERVIEW &amp; INVESTMENT STRATEGY</a:t>
            </a:r>
          </a:p>
          <a:p>
            <a:pPr algn="just">
              <a:spcBef>
                <a:spcPts val="283"/>
              </a:spcBef>
            </a:pPr>
            <a:r>
              <a:rPr lang="en-US" sz="803" dirty="0">
                <a:latin typeface="Verdana" panose="020B0604030504040204" pitchFamily="34" charset="0"/>
                <a:ea typeface="Verdana" panose="020B0604030504040204" pitchFamily="34" charset="0"/>
              </a:rPr>
              <a:t>[Impact America Fund, L.P. (IAF) is an Oakland, CA based venture capital fund focused on investing in high-growth technology companies scaling solutions to create operating efficiencies, market transparency, and income generating opportunities in economically disadvantaged U.S. communities. IAF has raised $9M from Serious Change, LP, Prudential Financial, New Island Capital, Pi Investments, several HNWIs, and a notable family foundation. Since its first close in Q4 2014, IAF has established the fund’s infrastructure and invested $3M across 5 portfolio companies. IAF is seeking to raise $20M for Fund I and is in early discussions with large organizations regarding strategic partnerships and capital commitments for Fund II.</a:t>
            </a:r>
          </a:p>
          <a:p>
            <a:pPr algn="just">
              <a:spcBef>
                <a:spcPts val="283"/>
              </a:spcBef>
            </a:pPr>
            <a:r>
              <a:rPr lang="en-US" sz="803" dirty="0">
                <a:latin typeface="Verdana" panose="020B0604030504040204" pitchFamily="34" charset="0"/>
                <a:ea typeface="Verdana" panose="020B0604030504040204" pitchFamily="34" charset="0"/>
              </a:rPr>
              <a:t>Impact America Fund evolved from </a:t>
            </a:r>
            <a:r>
              <a:rPr lang="en-US" sz="803" dirty="0" err="1">
                <a:latin typeface="Verdana" panose="020B0604030504040204" pitchFamily="34" charset="0"/>
                <a:ea typeface="Verdana" panose="020B0604030504040204" pitchFamily="34" charset="0"/>
              </a:rPr>
              <a:t>Jalia</a:t>
            </a:r>
            <a:r>
              <a:rPr lang="en-US" sz="803" dirty="0">
                <a:latin typeface="Verdana" panose="020B0604030504040204" pitchFamily="34" charset="0"/>
                <a:ea typeface="Verdana" panose="020B0604030504040204" pitchFamily="34" charset="0"/>
              </a:rPr>
              <a:t> Ventures, a three-year diversity investing initiative led by Kesha Cash and Josh Mailman, Managing Partner of Serious Change and co-founder of the Social Venture Network. From 2010-2013, </a:t>
            </a:r>
            <a:r>
              <a:rPr lang="en-US" sz="803" dirty="0" err="1">
                <a:latin typeface="Verdana" panose="020B0604030504040204" pitchFamily="34" charset="0"/>
                <a:ea typeface="Verdana" panose="020B0604030504040204" pitchFamily="34" charset="0"/>
              </a:rPr>
              <a:t>Jalia</a:t>
            </a:r>
            <a:r>
              <a:rPr lang="en-US" sz="803" dirty="0">
                <a:latin typeface="Verdana" panose="020B0604030504040204" pitchFamily="34" charset="0"/>
                <a:ea typeface="Verdana" panose="020B0604030504040204" pitchFamily="34" charset="0"/>
              </a:rPr>
              <a:t> Ventures invested $5M into 10 mission-driven companies owned by entrepreneurs of color. Kesha identified a core strength of the </a:t>
            </a:r>
            <a:r>
              <a:rPr lang="en-US" sz="803" dirty="0" err="1">
                <a:latin typeface="Verdana" panose="020B0604030504040204" pitchFamily="34" charset="0"/>
                <a:ea typeface="Verdana" panose="020B0604030504040204" pitchFamily="34" charset="0"/>
              </a:rPr>
              <a:t>Jalia</a:t>
            </a:r>
            <a:r>
              <a:rPr lang="en-US" sz="803" dirty="0">
                <a:latin typeface="Verdana" panose="020B0604030504040204" pitchFamily="34" charset="0"/>
                <a:ea typeface="Verdana" panose="020B0604030504040204" pitchFamily="34" charset="0"/>
              </a:rPr>
              <a:t> Ventures investment strategy was the identification of business savvy and culturally competent entrepreneurs, regardless of their skin color. Impact America Fund builds on this strategy by investing in diverse mission-minded entrepreneurs with the skills and desire to build big technology businesses. Impact America Fund has a broad and distinct network ranging from Silicon Valley VCs to grassroots community organizations. IAF leverages this knowledge base to identify, invest, and support best-in-class entrepreneurs.]</a:t>
            </a:r>
          </a:p>
          <a:p>
            <a:pPr>
              <a:spcBef>
                <a:spcPts val="567"/>
              </a:spcBef>
            </a:pPr>
            <a:r>
              <a:rPr lang="en-US" sz="803" b="1" dirty="0">
                <a:latin typeface="Verdana" panose="020B0604030504040204" pitchFamily="34" charset="0"/>
                <a:ea typeface="Verdana" panose="020B0604030504040204" pitchFamily="34" charset="0"/>
              </a:rPr>
              <a:t>MARKET OPPORTUNITY</a:t>
            </a:r>
          </a:p>
          <a:p>
            <a:pPr marL="218888" indent="-161917">
              <a:buFont typeface="Arial" panose="020B0604020202020204" pitchFamily="34" charset="0"/>
              <a:buChar char="•"/>
            </a:pPr>
            <a:r>
              <a:rPr lang="en-US" sz="803" dirty="0">
                <a:latin typeface="Verdana" panose="020B0604030504040204" pitchFamily="34" charset="0"/>
                <a:ea typeface="Verdana" panose="020B0604030504040204" pitchFamily="34" charset="0"/>
              </a:rPr>
              <a:t>[Operating inefficiencies and the lack of market transparency in economically disadvantaged communities yield $1B+ technology investment opportunities in Education, Health &amp; Wellbeing, and Marketplaces]</a:t>
            </a:r>
          </a:p>
          <a:p>
            <a:pPr marL="218888" indent="-161917">
              <a:buFont typeface="Arial" panose="020B0604020202020204" pitchFamily="34" charset="0"/>
              <a:buChar char="•"/>
            </a:pPr>
            <a:r>
              <a:rPr lang="en-US" sz="803" dirty="0">
                <a:latin typeface="Verdana" panose="020B0604030504040204" pitchFamily="34" charset="0"/>
                <a:ea typeface="Verdana" panose="020B0604030504040204" pitchFamily="34" charset="0"/>
              </a:rPr>
              <a:t>[A “Cultural Competence” lens enables early identification of large market opportunities that are often overlooked by traditional investors]</a:t>
            </a:r>
          </a:p>
          <a:p>
            <a:pPr marL="218888" indent="-161917">
              <a:buFont typeface="Arial" panose="020B0604020202020204" pitchFamily="34" charset="0"/>
              <a:buChar char="•"/>
            </a:pPr>
            <a:r>
              <a:rPr lang="en-US" sz="803" dirty="0">
                <a:latin typeface="Verdana" panose="020B0604030504040204" pitchFamily="34" charset="0"/>
                <a:ea typeface="Verdana" panose="020B0604030504040204" pitchFamily="34" charset="0"/>
              </a:rPr>
              <a:t>[Investors and large corporations are actively seeking access to the $2T+ purchasing power of emerging domestic markets]</a:t>
            </a:r>
            <a:endParaRPr lang="en-US" sz="803" dirty="0"/>
          </a:p>
          <a:p>
            <a:pPr algn="just">
              <a:spcBef>
                <a:spcPts val="283"/>
              </a:spcBef>
            </a:pPr>
            <a:endParaRPr lang="en-US" sz="803" dirty="0">
              <a:latin typeface="Verdana" panose="020B0604030504040204" pitchFamily="34" charset="0"/>
              <a:ea typeface="Verdana" panose="020B0604030504040204" pitchFamily="34" charset="0"/>
            </a:endParaRPr>
          </a:p>
          <a:p>
            <a:pPr algn="just"/>
            <a:endParaRPr lang="en-US" sz="803" dirty="0">
              <a:latin typeface="Verdana" panose="020B0604030504040204" pitchFamily="34" charset="0"/>
              <a:ea typeface="Verdana" panose="020B0604030504040204" pitchFamily="34" charset="0"/>
            </a:endParaRPr>
          </a:p>
          <a:p>
            <a:pPr algn="just"/>
            <a:r>
              <a:rPr lang="en-US" sz="803" b="1" dirty="0">
                <a:latin typeface="Verdana" panose="020B0604030504040204" pitchFamily="34" charset="0"/>
                <a:ea typeface="Verdana" panose="020B0604030504040204" pitchFamily="34" charset="0"/>
              </a:rPr>
              <a:t>INVESTMENT TEAM</a:t>
            </a:r>
          </a:p>
          <a:p>
            <a:pPr algn="just">
              <a:spcBef>
                <a:spcPts val="283"/>
              </a:spcBef>
            </a:pPr>
            <a:r>
              <a:rPr lang="en-US" sz="803" b="1" dirty="0">
                <a:latin typeface="Verdana" panose="020B0604030504040204" pitchFamily="34" charset="0"/>
                <a:ea typeface="Verdana" panose="020B0604030504040204" pitchFamily="34" charset="0"/>
              </a:rPr>
              <a:t>[Kesha Cash, General Partner:</a:t>
            </a:r>
            <a:r>
              <a:rPr lang="en-US" sz="803" dirty="0">
                <a:latin typeface="Verdana" panose="020B0604030504040204" pitchFamily="34" charset="0"/>
                <a:ea typeface="Verdana" panose="020B0604030504040204" pitchFamily="34" charset="0"/>
              </a:rPr>
              <a:t> Dubbed a “Top Five Gamechanger” by Forbes and a “Power Investor” by Essence, Kesha’s personal mission is to transform economic livelihoods of marginalized communities in America. Kesha spent the first decade of her career as a mergers and acquisitions analyst at Merrill Lynch analyzing billion dollar transactions, an operational consultant to inner-city small businesses in Los Angeles, and an impact investments associate at Bridges Ventures in the UK. Kesha received her MBA from Columbia Business School and her B.A. in Applied Mathematics from the University of California, Berkeley.</a:t>
            </a:r>
          </a:p>
          <a:p>
            <a:pPr algn="just">
              <a:spcBef>
                <a:spcPts val="283"/>
              </a:spcBef>
            </a:pPr>
            <a:r>
              <a:rPr lang="en-US" sz="803" b="1" dirty="0">
                <a:latin typeface="Verdana" panose="020B0604030504040204" pitchFamily="34" charset="0"/>
                <a:ea typeface="Verdana" panose="020B0604030504040204" pitchFamily="34" charset="0"/>
              </a:rPr>
              <a:t>Stefanie Thomas, Senior Investments Associate:</a:t>
            </a:r>
            <a:r>
              <a:rPr lang="en-US" sz="803" dirty="0">
                <a:latin typeface="Verdana" panose="020B0604030504040204" pitchFamily="34" charset="0"/>
                <a:ea typeface="Verdana" panose="020B0604030504040204" pitchFamily="34" charset="0"/>
              </a:rPr>
              <a:t> As a member of IAF, Stefanie has emerged as a voice of “Black Female VCs” (Fast Company) who work at the intersection of founder diversity, technology for impact, and the deployment of capital within untapped markets. Previously, Stefanie was a Vice President at Citigroup, where she managed more than 50 institutional investor relationships and led finance transactions exceeding $1 billion. Stefanie received her MBA from the Ross School at the University of Michigan and her B.S. in Economics from the Wharton School at the University of Pennsylvania.]</a:t>
            </a:r>
          </a:p>
          <a:p>
            <a:pPr algn="just"/>
            <a:endParaRPr lang="en-US" sz="803" b="1" dirty="0">
              <a:latin typeface="Verdana" panose="020B0604030504040204" pitchFamily="34" charset="0"/>
              <a:ea typeface="Verdana" panose="020B0604030504040204" pitchFamily="34" charset="0"/>
            </a:endParaRPr>
          </a:p>
          <a:p>
            <a:pPr algn="just"/>
            <a:r>
              <a:rPr lang="en-US" sz="803" b="1" dirty="0">
                <a:latin typeface="Verdana" panose="020B0604030504040204" pitchFamily="34" charset="0"/>
                <a:ea typeface="Verdana" panose="020B0604030504040204" pitchFamily="34" charset="0"/>
              </a:rPr>
              <a:t>PORTFOLIO EXAMPLES</a:t>
            </a:r>
          </a:p>
          <a:p>
            <a:pPr algn="just"/>
            <a:r>
              <a:rPr lang="en-US" sz="803" i="1" dirty="0">
                <a:latin typeface="Verdana" panose="020B0604030504040204" pitchFamily="34" charset="0"/>
                <a:ea typeface="Verdana" panose="020B0604030504040204" pitchFamily="34" charset="0"/>
              </a:rPr>
              <a:t>[if no current portfolio examples, please use extra space to expand on a section(s) above]</a:t>
            </a:r>
          </a:p>
          <a:p>
            <a:pPr algn="just"/>
            <a:endParaRPr lang="en-US" sz="803" i="1" dirty="0">
              <a:latin typeface="Verdana" panose="020B0604030504040204" pitchFamily="34" charset="0"/>
              <a:ea typeface="Verdana" panose="020B0604030504040204" pitchFamily="34" charset="0"/>
            </a:endParaRPr>
          </a:p>
          <a:p>
            <a:pPr algn="just">
              <a:spcBef>
                <a:spcPts val="283"/>
              </a:spcBef>
            </a:pPr>
            <a:r>
              <a:rPr lang="en-US" sz="803" b="1" dirty="0">
                <a:latin typeface="Verdana" panose="020B0604030504040204" pitchFamily="34" charset="0"/>
                <a:ea typeface="Verdana" panose="020B0604030504040204" pitchFamily="34" charset="0"/>
              </a:rPr>
              <a:t>[PORTFOLIO COMPANY LOGO]</a:t>
            </a:r>
          </a:p>
          <a:p>
            <a:pPr algn="just">
              <a:spcBef>
                <a:spcPts val="283"/>
              </a:spcBef>
            </a:pPr>
            <a:r>
              <a:rPr lang="en-US" sz="803" dirty="0">
                <a:latin typeface="Verdana" panose="020B0604030504040204" pitchFamily="34" charset="0"/>
                <a:ea typeface="Verdana" panose="020B0604030504040204" pitchFamily="34" charset="0"/>
              </a:rPr>
              <a:t>[Provide company overview and/or deal highlights]</a:t>
            </a:r>
          </a:p>
          <a:p>
            <a:pPr algn="just">
              <a:spcBef>
                <a:spcPts val="283"/>
              </a:spcBef>
            </a:pPr>
            <a:r>
              <a:rPr lang="en-US" sz="803" dirty="0">
                <a:latin typeface="Verdana" panose="020B0604030504040204" pitchFamily="34" charset="0"/>
                <a:ea typeface="Verdana" panose="020B0604030504040204" pitchFamily="34" charset="0"/>
              </a:rPr>
              <a:t> </a:t>
            </a:r>
          </a:p>
          <a:p>
            <a:pPr algn="just">
              <a:spcBef>
                <a:spcPts val="283"/>
              </a:spcBef>
            </a:pPr>
            <a:r>
              <a:rPr lang="en-US" sz="803" b="1" dirty="0">
                <a:latin typeface="Verdana" panose="020B0604030504040204" pitchFamily="34" charset="0"/>
                <a:ea typeface="Verdana" panose="020B0604030504040204" pitchFamily="34" charset="0"/>
              </a:rPr>
              <a:t>[PORTFOLIO COMPANY LOGO]</a:t>
            </a:r>
          </a:p>
          <a:p>
            <a:pPr algn="just">
              <a:spcBef>
                <a:spcPts val="283"/>
              </a:spcBef>
            </a:pPr>
            <a:r>
              <a:rPr lang="en-US" sz="803" dirty="0">
                <a:latin typeface="Verdana" panose="020B0604030504040204" pitchFamily="34" charset="0"/>
                <a:ea typeface="Verdana" panose="020B0604030504040204" pitchFamily="34" charset="0"/>
              </a:rPr>
              <a:t>[Provide company overview and/or deal highlights]</a:t>
            </a:r>
          </a:p>
          <a:p>
            <a:pPr algn="just">
              <a:spcBef>
                <a:spcPts val="283"/>
              </a:spcBef>
            </a:pPr>
            <a:endParaRPr lang="en-US" sz="803" dirty="0">
              <a:latin typeface="Verdana" panose="020B0604030504040204" pitchFamily="34" charset="0"/>
              <a:ea typeface="Verdana" panose="020B0604030504040204" pitchFamily="34" charset="0"/>
            </a:endParaRPr>
          </a:p>
          <a:p>
            <a:pPr algn="just">
              <a:spcBef>
                <a:spcPts val="283"/>
              </a:spcBef>
            </a:pPr>
            <a:r>
              <a:rPr lang="en-US" sz="803" b="1" dirty="0">
                <a:latin typeface="Verdana" panose="020B0604030504040204" pitchFamily="34" charset="0"/>
                <a:ea typeface="Verdana" panose="020B0604030504040204" pitchFamily="34" charset="0"/>
              </a:rPr>
              <a:t>[PORTFOLIO COMPANY LOGO]</a:t>
            </a:r>
          </a:p>
          <a:p>
            <a:pPr algn="just">
              <a:spcBef>
                <a:spcPts val="283"/>
              </a:spcBef>
            </a:pPr>
            <a:r>
              <a:rPr lang="en-US" sz="803" dirty="0">
                <a:latin typeface="Verdana" panose="020B0604030504040204" pitchFamily="34" charset="0"/>
                <a:ea typeface="Verdana" panose="020B0604030504040204" pitchFamily="34" charset="0"/>
              </a:rPr>
              <a:t>[Provide company overview and/or deal highlights]</a:t>
            </a:r>
          </a:p>
          <a:p>
            <a:pPr algn="just">
              <a:spcBef>
                <a:spcPts val="283"/>
              </a:spcBef>
            </a:pPr>
            <a:endParaRPr lang="en-US" sz="803" dirty="0">
              <a:latin typeface="Verdana" panose="020B0604030504040204" pitchFamily="34" charset="0"/>
              <a:ea typeface="Verdana" panose="020B0604030504040204" pitchFamily="34" charset="0"/>
            </a:endParaRPr>
          </a:p>
        </p:txBody>
      </p:sp>
      <p:sp>
        <p:nvSpPr>
          <p:cNvPr id="9" name="Rectangle 8">
            <a:extLst>
              <a:ext uri="{FF2B5EF4-FFF2-40B4-BE49-F238E27FC236}">
                <a16:creationId xmlns:a16="http://schemas.microsoft.com/office/drawing/2014/main" id="{22675568-F9FD-4522-A660-58DC72CDF80B}"/>
              </a:ext>
            </a:extLst>
          </p:cNvPr>
          <p:cNvSpPr/>
          <p:nvPr/>
        </p:nvSpPr>
        <p:spPr>
          <a:xfrm>
            <a:off x="224590" y="224588"/>
            <a:ext cx="7321307" cy="252811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2849880" tIns="86360" rtlCol="0" anchor="t"/>
          <a:lstStyle/>
          <a:p>
            <a:r>
              <a:rPr lang="en-US" sz="850" b="1" dirty="0">
                <a:solidFill>
                  <a:schemeClr val="tx1"/>
                </a:solidFill>
                <a:latin typeface="Verdana" panose="020B0604030504040204" pitchFamily="34" charset="0"/>
                <a:ea typeface="Verdana" panose="020B0604030504040204" pitchFamily="34" charset="0"/>
              </a:rPr>
              <a:t>FUND SNAPSHOT</a:t>
            </a:r>
          </a:p>
          <a:p>
            <a:pPr>
              <a:spcBef>
                <a:spcPts val="283"/>
              </a:spcBef>
            </a:pPr>
            <a:r>
              <a:rPr lang="en-US" sz="850" b="1" dirty="0">
                <a:solidFill>
                  <a:schemeClr val="tx1"/>
                </a:solidFill>
                <a:latin typeface="Verdana" panose="020B0604030504040204" pitchFamily="34" charset="0"/>
                <a:ea typeface="Verdana" panose="020B0604030504040204" pitchFamily="34" charset="0"/>
              </a:rPr>
              <a:t>Name:</a:t>
            </a:r>
            <a:r>
              <a:rPr lang="en-US" sz="850" dirty="0">
                <a:solidFill>
                  <a:schemeClr val="tx1"/>
                </a:solidFill>
                <a:latin typeface="Verdana" panose="020B0604030504040204" pitchFamily="34" charset="0"/>
                <a:ea typeface="Verdana" panose="020B0604030504040204" pitchFamily="34" charset="0"/>
              </a:rPr>
              <a:t> [Impact America Fund, LP]</a:t>
            </a:r>
          </a:p>
          <a:p>
            <a:pPr>
              <a:spcBef>
                <a:spcPts val="283"/>
              </a:spcBef>
            </a:pPr>
            <a:r>
              <a:rPr lang="en-US" sz="850" b="1" dirty="0">
                <a:solidFill>
                  <a:schemeClr val="tx1"/>
                </a:solidFill>
                <a:latin typeface="Verdana" panose="020B0604030504040204" pitchFamily="34" charset="0"/>
                <a:ea typeface="Verdana" panose="020B0604030504040204" pitchFamily="34" charset="0"/>
              </a:rPr>
              <a:t>Type:</a:t>
            </a:r>
            <a:r>
              <a:rPr lang="en-US" sz="850" dirty="0">
                <a:solidFill>
                  <a:schemeClr val="tx1"/>
                </a:solidFill>
                <a:latin typeface="Verdana" panose="020B0604030504040204" pitchFamily="34" charset="0"/>
                <a:ea typeface="Verdana" panose="020B0604030504040204" pitchFamily="34" charset="0"/>
              </a:rPr>
              <a:t> [venture capital]</a:t>
            </a:r>
          </a:p>
          <a:p>
            <a:pPr>
              <a:spcBef>
                <a:spcPts val="283"/>
              </a:spcBef>
            </a:pPr>
            <a:r>
              <a:rPr lang="en-US" sz="850" b="1" dirty="0">
                <a:solidFill>
                  <a:schemeClr val="tx1"/>
                </a:solidFill>
                <a:latin typeface="Verdana" panose="020B0604030504040204" pitchFamily="34" charset="0"/>
                <a:ea typeface="Verdana" panose="020B0604030504040204" pitchFamily="34" charset="0"/>
              </a:rPr>
              <a:t>Target Size:</a:t>
            </a:r>
            <a:r>
              <a:rPr lang="en-US" sz="850" dirty="0">
                <a:solidFill>
                  <a:schemeClr val="tx1"/>
                </a:solidFill>
                <a:latin typeface="Verdana" panose="020B0604030504040204" pitchFamily="34" charset="0"/>
                <a:ea typeface="Verdana" panose="020B0604030504040204" pitchFamily="34" charset="0"/>
              </a:rPr>
              <a:t> [$15-$20M]</a:t>
            </a:r>
          </a:p>
          <a:p>
            <a:pPr>
              <a:spcBef>
                <a:spcPts val="283"/>
              </a:spcBef>
            </a:pPr>
            <a:r>
              <a:rPr lang="en-US" sz="850" b="1" dirty="0">
                <a:solidFill>
                  <a:schemeClr val="tx1"/>
                </a:solidFill>
                <a:latin typeface="Verdana" panose="020B0604030504040204" pitchFamily="34" charset="0"/>
                <a:ea typeface="Verdana" panose="020B0604030504040204" pitchFamily="34" charset="0"/>
              </a:rPr>
              <a:t>Focus:</a:t>
            </a:r>
            <a:r>
              <a:rPr lang="en-US" sz="850" dirty="0">
                <a:solidFill>
                  <a:schemeClr val="tx1"/>
                </a:solidFill>
                <a:latin typeface="Verdana" panose="020B0604030504040204" pitchFamily="34" charset="0"/>
                <a:ea typeface="Verdana" panose="020B0604030504040204" pitchFamily="34" charset="0"/>
              </a:rPr>
              <a:t> [Technology that accelerates the development of economically disadvantaged communities]</a:t>
            </a:r>
            <a:endParaRPr lang="en-US" sz="850" b="1" dirty="0">
              <a:solidFill>
                <a:schemeClr val="tx1"/>
              </a:solidFill>
              <a:latin typeface="Verdana" panose="020B0604030504040204" pitchFamily="34" charset="0"/>
              <a:ea typeface="Verdana" panose="020B0604030504040204" pitchFamily="34" charset="0"/>
            </a:endParaRPr>
          </a:p>
          <a:p>
            <a:pPr>
              <a:spcBef>
                <a:spcPts val="283"/>
              </a:spcBef>
            </a:pPr>
            <a:r>
              <a:rPr lang="en-US" sz="850" b="1" dirty="0">
                <a:solidFill>
                  <a:schemeClr val="tx1"/>
                </a:solidFill>
                <a:latin typeface="Verdana" panose="020B0604030504040204" pitchFamily="34" charset="0"/>
                <a:ea typeface="Verdana" panose="020B0604030504040204" pitchFamily="34" charset="0"/>
              </a:rPr>
              <a:t>Investment Strategy:</a:t>
            </a:r>
            <a:r>
              <a:rPr lang="en-US" sz="850" dirty="0">
                <a:solidFill>
                  <a:schemeClr val="tx1"/>
                </a:solidFill>
                <a:latin typeface="Verdana" panose="020B0604030504040204" pitchFamily="34" charset="0"/>
                <a:ea typeface="Verdana" panose="020B0604030504040204" pitchFamily="34" charset="0"/>
              </a:rPr>
              <a:t> [Invest $250K-$500K typically 12-18 months before Series A and participate as a major follow-on investor with pro-rata rights]</a:t>
            </a:r>
            <a:endParaRPr lang="en-US" sz="850" b="1" dirty="0">
              <a:solidFill>
                <a:schemeClr val="tx1"/>
              </a:solidFill>
              <a:latin typeface="Verdana" panose="020B0604030504040204" pitchFamily="34" charset="0"/>
              <a:ea typeface="Verdana" panose="020B0604030504040204" pitchFamily="34" charset="0"/>
            </a:endParaRPr>
          </a:p>
          <a:p>
            <a:pPr>
              <a:spcBef>
                <a:spcPts val="283"/>
              </a:spcBef>
            </a:pPr>
            <a:r>
              <a:rPr lang="en-US" sz="850" b="1" dirty="0">
                <a:solidFill>
                  <a:schemeClr val="tx1"/>
                </a:solidFill>
                <a:latin typeface="Verdana" panose="020B0604030504040204" pitchFamily="34" charset="0"/>
                <a:ea typeface="Verdana" panose="020B0604030504040204" pitchFamily="34" charset="0"/>
              </a:rPr>
              <a:t>Portfolio Target:</a:t>
            </a:r>
            <a:r>
              <a:rPr lang="en-US" sz="850" dirty="0">
                <a:solidFill>
                  <a:schemeClr val="tx1"/>
                </a:solidFill>
                <a:latin typeface="Verdana" panose="020B0604030504040204" pitchFamily="34" charset="0"/>
                <a:ea typeface="Verdana" panose="020B0604030504040204" pitchFamily="34" charset="0"/>
              </a:rPr>
              <a:t> [10-12 companies]</a:t>
            </a:r>
            <a:endParaRPr lang="en-US" sz="850" b="1" dirty="0">
              <a:solidFill>
                <a:schemeClr val="tx1"/>
              </a:solidFill>
              <a:latin typeface="Verdana" panose="020B0604030504040204" pitchFamily="34" charset="0"/>
              <a:ea typeface="Verdana" panose="020B0604030504040204" pitchFamily="34" charset="0"/>
            </a:endParaRPr>
          </a:p>
          <a:p>
            <a:pPr>
              <a:spcBef>
                <a:spcPts val="283"/>
              </a:spcBef>
            </a:pPr>
            <a:r>
              <a:rPr lang="en-US" sz="850" b="1" dirty="0">
                <a:solidFill>
                  <a:schemeClr val="tx1"/>
                </a:solidFill>
                <a:latin typeface="Verdana" panose="020B0604030504040204" pitchFamily="34" charset="0"/>
                <a:ea typeface="Verdana" panose="020B0604030504040204" pitchFamily="34" charset="0"/>
              </a:rPr>
              <a:t>Geography:</a:t>
            </a:r>
            <a:r>
              <a:rPr lang="en-US" sz="850" dirty="0">
                <a:solidFill>
                  <a:schemeClr val="tx1"/>
                </a:solidFill>
                <a:latin typeface="Verdana" panose="020B0604030504040204" pitchFamily="34" charset="0"/>
                <a:ea typeface="Verdana" panose="020B0604030504040204" pitchFamily="34" charset="0"/>
              </a:rPr>
              <a:t> [US-based with global potential]</a:t>
            </a:r>
            <a:endParaRPr lang="en-US" sz="850" b="1" dirty="0">
              <a:solidFill>
                <a:schemeClr val="tx1"/>
              </a:solidFill>
              <a:latin typeface="Verdana" panose="020B0604030504040204" pitchFamily="34" charset="0"/>
              <a:ea typeface="Verdana" panose="020B0604030504040204" pitchFamily="34" charset="0"/>
            </a:endParaRPr>
          </a:p>
          <a:p>
            <a:pPr>
              <a:spcBef>
                <a:spcPts val="283"/>
              </a:spcBef>
            </a:pPr>
            <a:r>
              <a:rPr lang="en-US" sz="850" b="1" dirty="0">
                <a:solidFill>
                  <a:schemeClr val="tx1"/>
                </a:solidFill>
                <a:latin typeface="Verdana" panose="020B0604030504040204" pitchFamily="34" charset="0"/>
                <a:ea typeface="Verdana" panose="020B0604030504040204" pitchFamily="34" charset="0"/>
              </a:rPr>
              <a:t>Management Fees:</a:t>
            </a:r>
            <a:r>
              <a:rPr lang="en-US" sz="850" dirty="0">
                <a:solidFill>
                  <a:schemeClr val="tx1"/>
                </a:solidFill>
                <a:latin typeface="Verdana" panose="020B0604030504040204" pitchFamily="34" charset="0"/>
                <a:ea typeface="Verdana" panose="020B0604030504040204" pitchFamily="34" charset="0"/>
              </a:rPr>
              <a:t> [</a:t>
            </a:r>
            <a:r>
              <a:rPr lang="en-US" sz="850" kern="0" dirty="0">
                <a:solidFill>
                  <a:srgbClr val="000000"/>
                </a:solidFill>
                <a:latin typeface="Verdana" panose="020B0604030504040204" pitchFamily="34" charset="0"/>
                <a:ea typeface="MS Mincho" panose="02020609040205080304" pitchFamily="49" charset="-128"/>
                <a:cs typeface="Times New Roman" panose="02020603050405020304" pitchFamily="18" charset="0"/>
              </a:rPr>
              <a:t>2.5% for 5-year investment period, 2% thereafter</a:t>
            </a:r>
            <a:r>
              <a:rPr lang="en-US" sz="850" kern="0" dirty="0">
                <a:solidFill>
                  <a:srgbClr val="000000"/>
                </a:solidFill>
                <a:latin typeface="Cambria" panose="02040503050406030204" pitchFamily="18" charset="0"/>
                <a:ea typeface="MS Mincho" panose="02020609040205080304" pitchFamily="49" charset="-128"/>
                <a:cs typeface="Times New Roman" panose="02020603050405020304" pitchFamily="18" charset="0"/>
              </a:rPr>
              <a:t>]</a:t>
            </a:r>
            <a:endParaRPr lang="en-US" sz="850" b="1" dirty="0">
              <a:solidFill>
                <a:schemeClr val="tx1"/>
              </a:solidFill>
              <a:latin typeface="Verdana" panose="020B0604030504040204" pitchFamily="34" charset="0"/>
              <a:ea typeface="Verdana" panose="020B0604030504040204" pitchFamily="34" charset="0"/>
            </a:endParaRPr>
          </a:p>
          <a:p>
            <a:pPr>
              <a:spcBef>
                <a:spcPts val="283"/>
              </a:spcBef>
            </a:pPr>
            <a:r>
              <a:rPr lang="en-US" sz="850" b="1" dirty="0">
                <a:solidFill>
                  <a:schemeClr val="tx1"/>
                </a:solidFill>
                <a:latin typeface="Verdana" panose="020B0604030504040204" pitchFamily="34" charset="0"/>
                <a:ea typeface="Verdana" panose="020B0604030504040204" pitchFamily="34" charset="0"/>
              </a:rPr>
              <a:t>Carried Interest:</a:t>
            </a:r>
            <a:r>
              <a:rPr lang="en-US" sz="850" dirty="0">
                <a:solidFill>
                  <a:schemeClr val="tx1"/>
                </a:solidFill>
                <a:latin typeface="Verdana" panose="020B0604030504040204" pitchFamily="34" charset="0"/>
                <a:ea typeface="Verdana" panose="020B0604030504040204" pitchFamily="34" charset="0"/>
              </a:rPr>
              <a:t> [20%]</a:t>
            </a:r>
            <a:endParaRPr lang="en-US" sz="850" b="1" dirty="0">
              <a:solidFill>
                <a:schemeClr val="tx1"/>
              </a:solidFill>
              <a:latin typeface="Verdana" panose="020B0604030504040204" pitchFamily="34" charset="0"/>
              <a:ea typeface="Verdana" panose="020B0604030504040204" pitchFamily="34" charset="0"/>
            </a:endParaRPr>
          </a:p>
          <a:p>
            <a:pPr>
              <a:spcBef>
                <a:spcPts val="283"/>
              </a:spcBef>
            </a:pPr>
            <a:r>
              <a:rPr lang="en-US" sz="850" b="1" dirty="0">
                <a:solidFill>
                  <a:schemeClr val="tx1"/>
                </a:solidFill>
                <a:latin typeface="Verdana" panose="020B0604030504040204" pitchFamily="34" charset="0"/>
                <a:ea typeface="Verdana" panose="020B0604030504040204" pitchFamily="34" charset="0"/>
              </a:rPr>
              <a:t>LP Minimum Commitment:</a:t>
            </a:r>
            <a:r>
              <a:rPr lang="en-US" sz="850" dirty="0">
                <a:solidFill>
                  <a:schemeClr val="tx1"/>
                </a:solidFill>
                <a:latin typeface="Verdana" panose="020B0604030504040204" pitchFamily="34" charset="0"/>
                <a:ea typeface="Verdana" panose="020B0604030504040204" pitchFamily="34" charset="0"/>
              </a:rPr>
              <a:t> [$500K]</a:t>
            </a:r>
            <a:endParaRPr lang="en-US" sz="850" dirty="0">
              <a:solidFill>
                <a:schemeClr val="tx1"/>
              </a:solidFill>
            </a:endParaRPr>
          </a:p>
        </p:txBody>
      </p:sp>
      <p:sp>
        <p:nvSpPr>
          <p:cNvPr id="15" name="Rectangle 14">
            <a:extLst>
              <a:ext uri="{FF2B5EF4-FFF2-40B4-BE49-F238E27FC236}">
                <a16:creationId xmlns:a16="http://schemas.microsoft.com/office/drawing/2014/main" id="{658B3666-0BBF-4F54-99E7-1BA73E2DE6DB}"/>
              </a:ext>
            </a:extLst>
          </p:cNvPr>
          <p:cNvSpPr/>
          <p:nvPr/>
        </p:nvSpPr>
        <p:spPr>
          <a:xfrm>
            <a:off x="392835" y="339541"/>
            <a:ext cx="2509293" cy="902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22" b="1" dirty="0"/>
              <a:t>[INSERT LOGO]</a:t>
            </a:r>
          </a:p>
        </p:txBody>
      </p:sp>
      <p:sp>
        <p:nvSpPr>
          <p:cNvPr id="18" name="Rectangle 17">
            <a:extLst>
              <a:ext uri="{FF2B5EF4-FFF2-40B4-BE49-F238E27FC236}">
                <a16:creationId xmlns:a16="http://schemas.microsoft.com/office/drawing/2014/main" id="{8CFCD285-1649-43AB-B132-4636B2DC0AEA}"/>
              </a:ext>
            </a:extLst>
          </p:cNvPr>
          <p:cNvSpPr/>
          <p:nvPr/>
        </p:nvSpPr>
        <p:spPr>
          <a:xfrm>
            <a:off x="623161" y="1674989"/>
            <a:ext cx="2278967" cy="857992"/>
          </a:xfrm>
          <a:prstGeom prst="rect">
            <a:avLst/>
          </a:prstGeom>
        </p:spPr>
        <p:txBody>
          <a:bodyPr>
            <a:spAutoFit/>
          </a:bodyPr>
          <a:lstStyle/>
          <a:p>
            <a:pPr algn="ctr">
              <a:lnSpc>
                <a:spcPts val="1322"/>
              </a:lnSpc>
              <a:spcBef>
                <a:spcPts val="283"/>
              </a:spcBef>
            </a:pPr>
            <a:r>
              <a:rPr lang="en-US" sz="944" b="1" dirty="0">
                <a:latin typeface="Verdana" panose="020B0604030504040204" pitchFamily="34" charset="0"/>
                <a:ea typeface="Verdana" panose="020B0604030504040204" pitchFamily="34" charset="0"/>
              </a:rPr>
              <a:t>[CONTACT NAME]</a:t>
            </a:r>
          </a:p>
          <a:p>
            <a:pPr algn="ctr">
              <a:lnSpc>
                <a:spcPts val="1322"/>
              </a:lnSpc>
              <a:spcBef>
                <a:spcPts val="283"/>
              </a:spcBef>
            </a:pPr>
            <a:r>
              <a:rPr lang="en-US" sz="944" b="1" dirty="0">
                <a:latin typeface="Verdana" panose="020B0604030504040204" pitchFamily="34" charset="0"/>
                <a:ea typeface="Verdana" panose="020B0604030504040204" pitchFamily="34" charset="0"/>
              </a:rPr>
              <a:t>[CONTACT TITLE]</a:t>
            </a:r>
          </a:p>
          <a:p>
            <a:pPr algn="ctr">
              <a:lnSpc>
                <a:spcPts val="1322"/>
              </a:lnSpc>
              <a:spcBef>
                <a:spcPts val="283"/>
              </a:spcBef>
            </a:pPr>
            <a:r>
              <a:rPr lang="en-US" sz="944" b="1" dirty="0">
                <a:latin typeface="Verdana" panose="020B0604030504040204" pitchFamily="34" charset="0"/>
                <a:ea typeface="Verdana" panose="020B0604030504040204" pitchFamily="34" charset="0"/>
              </a:rPr>
              <a:t>[CONTACT EMAIL]</a:t>
            </a:r>
          </a:p>
          <a:p>
            <a:pPr algn="ctr">
              <a:lnSpc>
                <a:spcPts val="1322"/>
              </a:lnSpc>
              <a:spcBef>
                <a:spcPts val="283"/>
              </a:spcBef>
            </a:pPr>
            <a:r>
              <a:rPr lang="en-US" sz="944" b="1" dirty="0">
                <a:latin typeface="Verdana" panose="020B0604030504040204" pitchFamily="34" charset="0"/>
                <a:ea typeface="Verdana" panose="020B0604030504040204" pitchFamily="34" charset="0"/>
              </a:rPr>
              <a:t>[WEBSITE]</a:t>
            </a:r>
          </a:p>
        </p:txBody>
      </p:sp>
      <p:sp>
        <p:nvSpPr>
          <p:cNvPr id="7" name="Rectangle 6">
            <a:extLst>
              <a:ext uri="{FF2B5EF4-FFF2-40B4-BE49-F238E27FC236}">
                <a16:creationId xmlns:a16="http://schemas.microsoft.com/office/drawing/2014/main" id="{15E970D9-E062-41A2-B9BF-E67BF6F0EE56}"/>
              </a:ext>
            </a:extLst>
          </p:cNvPr>
          <p:cNvSpPr/>
          <p:nvPr/>
        </p:nvSpPr>
        <p:spPr>
          <a:xfrm>
            <a:off x="225547" y="183645"/>
            <a:ext cx="7321307" cy="9691111"/>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2849880" tIns="86360" rtlCol="0" anchor="t"/>
          <a:lstStyle/>
          <a:p>
            <a:pPr>
              <a:spcBef>
                <a:spcPts val="1133"/>
              </a:spcBef>
            </a:pPr>
            <a:endParaRPr lang="en-US" sz="850" dirty="0">
              <a:solidFill>
                <a:schemeClr val="tx1"/>
              </a:solidFill>
            </a:endParaRPr>
          </a:p>
        </p:txBody>
      </p:sp>
    </p:spTree>
    <p:extLst>
      <p:ext uri="{BB962C8B-B14F-4D97-AF65-F5344CB8AC3E}">
        <p14:creationId xmlns:p14="http://schemas.microsoft.com/office/powerpoint/2010/main" val="32106652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766</Words>
  <Application>Microsoft Office PowerPoint</Application>
  <PresentationFormat>Custom</PresentationFormat>
  <Paragraphs>40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Christie Lange</dc:creator>
  <cp:lastModifiedBy>Christie Lange</cp:lastModifiedBy>
  <cp:revision>18</cp:revision>
  <dcterms:created xsi:type="dcterms:W3CDTF">2018-12-26T16:41:40Z</dcterms:created>
  <dcterms:modified xsi:type="dcterms:W3CDTF">2019-10-10T16:38:20Z</dcterms:modified>
</cp:coreProperties>
</file>