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1186" r:id="rId2"/>
    <p:sldId id="1275" r:id="rId3"/>
    <p:sldId id="1276" r:id="rId4"/>
    <p:sldId id="1278" r:id="rId5"/>
    <p:sldId id="1277" r:id="rId6"/>
  </p:sldIdLst>
  <p:sldSz cx="10058400" cy="7772400"/>
  <p:notesSz cx="6858000" cy="9144000"/>
  <p:defaultTextStyle>
    <a:defPPr>
      <a:defRPr lang="en-US"/>
    </a:defPPr>
    <a:lvl1pPr algn="l" defTabSz="50896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508962" algn="l" defTabSz="50896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1017924" algn="l" defTabSz="50896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526889" algn="l" defTabSz="50896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2035848" algn="l" defTabSz="508962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544809" algn="l" defTabSz="508962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3053773" algn="l" defTabSz="508962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562735" algn="l" defTabSz="508962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4071699" algn="l" defTabSz="508962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AFDE3AD4-15CC-5B42-A956-CFB8DAD4F009}">
          <p14:sldIdLst/>
        </p14:section>
        <p14:section name="White" id="{5CC37F38-02B3-A548-A78A-5E3F18DB54DF}">
          <p14:sldIdLst>
            <p14:sldId id="1186"/>
            <p14:sldId id="1275"/>
            <p14:sldId id="1276"/>
            <p14:sldId id="1278"/>
            <p14:sldId id="127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448">
          <p15:clr>
            <a:srgbClr val="A4A3A4"/>
          </p15:clr>
        </p15:guide>
        <p15:guide id="2" pos="3168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Rosemary Ripley" initials="RR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4D4D4D"/>
    <a:srgbClr val="132F40"/>
    <a:srgbClr val="376093"/>
    <a:srgbClr val="78A19E"/>
    <a:srgbClr val="F3EDED"/>
    <a:srgbClr val="FF9542"/>
    <a:srgbClr val="E8C244"/>
    <a:srgbClr val="3D3F41"/>
    <a:srgbClr val="464C53"/>
    <a:srgbClr val="3A46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905" autoAdjust="0"/>
    <p:restoredTop sz="96357" autoAdjust="0"/>
  </p:normalViewPr>
  <p:slideViewPr>
    <p:cSldViewPr snapToGrid="0" snapToObjects="1">
      <p:cViewPr>
        <p:scale>
          <a:sx n="75" d="100"/>
          <a:sy n="75" d="100"/>
        </p:scale>
        <p:origin x="2496" y="636"/>
      </p:cViewPr>
      <p:guideLst>
        <p:guide orient="horz" pos="2448"/>
        <p:guide pos="3168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88" d="100"/>
          <a:sy n="88" d="100"/>
        </p:scale>
        <p:origin x="2664" y="184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7F050472-54C5-824D-91B0-87A7AC076E0C}" type="datetime1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6D7C82E4-9954-504C-8F30-8B3989EA03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970913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A7597924-B62F-3948-981E-4750F0AFB0F0}" type="datetime1">
              <a:rPr lang="en-US"/>
              <a:pPr>
                <a:defRPr/>
              </a:pPr>
              <a:t>4/9/2020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9675" y="685800"/>
            <a:ext cx="44386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charset="0"/>
                <a:cs typeface="+mn-cs"/>
              </a:defRPr>
            </a:lvl1pPr>
          </a:lstStyle>
          <a:p>
            <a:pPr>
              <a:defRPr/>
            </a:pPr>
            <a:fld id="{BD60C245-CCD4-A949-A289-519A2E2306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38951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508962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-128"/>
        <a:cs typeface="ＭＳ Ｐゴシック" charset="-128"/>
      </a:defRPr>
    </a:lvl1pPr>
    <a:lvl2pPr marL="508962" algn="l" defTabSz="508962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-128"/>
        <a:cs typeface="ＭＳ Ｐゴシック"/>
      </a:defRPr>
    </a:lvl2pPr>
    <a:lvl3pPr marL="1017924" algn="l" defTabSz="508962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-128"/>
        <a:cs typeface="ＭＳ Ｐゴシック"/>
      </a:defRPr>
    </a:lvl3pPr>
    <a:lvl4pPr marL="1526889" algn="l" defTabSz="508962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-128"/>
        <a:cs typeface="ＭＳ Ｐゴシック"/>
      </a:defRPr>
    </a:lvl4pPr>
    <a:lvl5pPr marL="2035848" algn="l" defTabSz="508962" rtl="0" eaLnBrk="0" fontAlgn="base" hangingPunct="0">
      <a:spcBef>
        <a:spcPct val="30000"/>
      </a:spcBef>
      <a:spcAft>
        <a:spcPct val="0"/>
      </a:spcAft>
      <a:defRPr sz="1300" kern="1200">
        <a:solidFill>
          <a:schemeClr val="tx1"/>
        </a:solidFill>
        <a:latin typeface="+mn-lt"/>
        <a:ea typeface="ＭＳ Ｐゴシック" charset="-128"/>
        <a:cs typeface="ＭＳ Ｐゴシック"/>
      </a:defRPr>
    </a:lvl5pPr>
    <a:lvl6pPr marL="2544809" algn="l" defTabSz="50896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6pPr>
    <a:lvl7pPr marL="3053773" algn="l" defTabSz="50896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7pPr>
    <a:lvl8pPr marL="3562735" algn="l" defTabSz="50896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8pPr>
    <a:lvl9pPr marL="4071699" algn="l" defTabSz="508962" rtl="0" eaLnBrk="1" latinLnBrk="0" hangingPunct="1">
      <a:defRPr sz="13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9675" y="685800"/>
            <a:ext cx="44386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8C417F-C107-1C48-9855-FF2F0B4D58F7}" type="slidenum">
              <a:rPr lang="en-US" sz="1200">
                <a:latin typeface="Calibri" charset="0"/>
              </a:rPr>
              <a:pPr eaLnBrk="1" hangingPunct="1"/>
              <a:t>1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51862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9675" y="685800"/>
            <a:ext cx="44386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8C417F-C107-1C48-9855-FF2F0B4D58F7}" type="slidenum">
              <a:rPr lang="en-US" sz="1200">
                <a:latin typeface="Calibri" charset="0"/>
              </a:rPr>
              <a:pPr eaLnBrk="1" hangingPunct="1"/>
              <a:t>2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51547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9675" y="685800"/>
            <a:ext cx="44386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8C417F-C107-1C48-9855-FF2F0B4D58F7}" type="slidenum">
              <a:rPr lang="en-US" sz="1200">
                <a:latin typeface="Calibri" charset="0"/>
              </a:rPr>
              <a:pPr eaLnBrk="1" hangingPunct="1"/>
              <a:t>3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698983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9675" y="685800"/>
            <a:ext cx="44386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8C417F-C107-1C48-9855-FF2F0B4D58F7}" type="slidenum">
              <a:rPr lang="en-US" sz="1200">
                <a:latin typeface="Calibri" charset="0"/>
              </a:rPr>
              <a:pPr eaLnBrk="1" hangingPunct="1"/>
              <a:t>4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636769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209675" y="685800"/>
            <a:ext cx="443865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</p:sp>
      <p:sp>
        <p:nvSpPr>
          <p:cNvPr id="34818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34819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C8C417F-C107-1C48-9855-FF2F0B4D58F7}" type="slidenum">
              <a:rPr lang="en-US" sz="1200">
                <a:latin typeface="Calibri" charset="0"/>
              </a:rPr>
              <a:pPr eaLnBrk="1" hangingPunct="1"/>
              <a:t>5</a:t>
            </a:fld>
            <a:endParaRPr lang="en-US" sz="1200">
              <a:latin typeface="Calibri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71770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386792"/>
            <a:ext cx="9052560" cy="5694232"/>
          </a:xfrm>
        </p:spPr>
        <p:txBody>
          <a:bodyPr/>
          <a:lstStyle>
            <a:lvl1pPr>
              <a:defRPr sz="32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 sz="2000" b="0" i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pic>
        <p:nvPicPr>
          <p:cNvPr id="4" name="Picture 3" descr="A close up of a logo&#10;&#10;Description automatically generated">
            <a:extLst>
              <a:ext uri="{FF2B5EF4-FFF2-40B4-BE49-F238E27FC236}">
                <a16:creationId xmlns:a16="http://schemas.microsoft.com/office/drawing/2014/main" id="{820763A2-BF94-2F47-9119-15C66DDD27A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144000" y="7132320"/>
            <a:ext cx="709493" cy="533893"/>
          </a:xfrm>
          <a:prstGeom prst="rect">
            <a:avLst/>
          </a:prstGeom>
        </p:spPr>
      </p:pic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B1B4849F-9DDF-C44C-9AF9-BD05004D1C31}"/>
              </a:ext>
            </a:extLst>
          </p:cNvPr>
          <p:cNvCxnSpPr>
            <a:cxnSpLocks/>
          </p:cNvCxnSpPr>
          <p:nvPr userDrawn="1"/>
        </p:nvCxnSpPr>
        <p:spPr>
          <a:xfrm>
            <a:off x="462792" y="7091076"/>
            <a:ext cx="8681208" cy="0"/>
          </a:xfrm>
          <a:prstGeom prst="line">
            <a:avLst/>
          </a:prstGeom>
          <a:ln>
            <a:solidFill>
              <a:srgbClr val="4D4D4D"/>
            </a:solidFill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5" name="Rectangle 4">
            <a:extLst>
              <a:ext uri="{FF2B5EF4-FFF2-40B4-BE49-F238E27FC236}">
                <a16:creationId xmlns:a16="http://schemas.microsoft.com/office/drawing/2014/main" id="{D37EBF2E-D95D-4E50-BE17-F1DDA5B0A033}"/>
              </a:ext>
            </a:extLst>
          </p:cNvPr>
          <p:cNvSpPr/>
          <p:nvPr userDrawn="1"/>
        </p:nvSpPr>
        <p:spPr>
          <a:xfrm>
            <a:off x="-8724" y="-12709"/>
            <a:ext cx="10067124" cy="1209040"/>
          </a:xfrm>
          <a:prstGeom prst="rect">
            <a:avLst/>
          </a:prstGeom>
          <a:solidFill>
            <a:srgbClr val="132F40"/>
          </a:solidFill>
          <a:ln>
            <a:solidFill>
              <a:srgbClr val="132F40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1794" tIns="50896" rIns="101794" bIns="50896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2374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502920" y="311256"/>
            <a:ext cx="9052560" cy="1295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1794" tIns="50896" rIns="101794" bIns="50896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502920" y="1813564"/>
            <a:ext cx="9052560" cy="5129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101794" tIns="50896" rIns="101794" bIns="5089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6035" r:id="rId1"/>
  </p:sldLayoutIdLst>
  <p:hf hdr="0" ftr="0" dt="0"/>
  <p:txStyles>
    <p:titleStyle>
      <a:lvl1pPr algn="ctr" defTabSz="508962" rtl="0" eaLnBrk="0" fontAlgn="base" hangingPunct="0">
        <a:spcBef>
          <a:spcPct val="0"/>
        </a:spcBef>
        <a:spcAft>
          <a:spcPct val="0"/>
        </a:spcAft>
        <a:defRPr sz="4900" kern="1200">
          <a:solidFill>
            <a:schemeClr val="tx1"/>
          </a:solidFill>
          <a:latin typeface="Century Gothic"/>
          <a:ea typeface="ＭＳ Ｐゴシック" charset="0"/>
          <a:cs typeface="Century Gothic"/>
        </a:defRPr>
      </a:lvl1pPr>
      <a:lvl2pPr algn="ctr" defTabSz="508962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entury Gothic" pitchFamily="34" charset="0"/>
          <a:ea typeface="ＭＳ Ｐゴシック" charset="0"/>
          <a:cs typeface="Century Gothic" pitchFamily="34" charset="0"/>
        </a:defRPr>
      </a:lvl2pPr>
      <a:lvl3pPr algn="ctr" defTabSz="508962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entury Gothic" pitchFamily="34" charset="0"/>
          <a:ea typeface="ＭＳ Ｐゴシック" charset="0"/>
          <a:cs typeface="Century Gothic" pitchFamily="34" charset="0"/>
        </a:defRPr>
      </a:lvl3pPr>
      <a:lvl4pPr algn="ctr" defTabSz="508962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entury Gothic" pitchFamily="34" charset="0"/>
          <a:ea typeface="ＭＳ Ｐゴシック" charset="0"/>
          <a:cs typeface="Century Gothic" pitchFamily="34" charset="0"/>
        </a:defRPr>
      </a:lvl4pPr>
      <a:lvl5pPr algn="ctr" defTabSz="508962" rtl="0" eaLnBrk="0" fontAlgn="base" hangingPunct="0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entury Gothic" pitchFamily="34" charset="0"/>
          <a:ea typeface="ＭＳ Ｐゴシック" charset="0"/>
          <a:cs typeface="Century Gothic" pitchFamily="34" charset="0"/>
        </a:defRPr>
      </a:lvl5pPr>
      <a:lvl6pPr marL="508962" algn="ctr" defTabSz="508962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6pPr>
      <a:lvl7pPr marL="1017924" algn="ctr" defTabSz="508962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7pPr>
      <a:lvl8pPr marL="1526889" algn="ctr" defTabSz="508962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8pPr>
      <a:lvl9pPr marL="2035848" algn="ctr" defTabSz="508962" rtl="0" fontAlgn="base">
        <a:spcBef>
          <a:spcPct val="0"/>
        </a:spcBef>
        <a:spcAft>
          <a:spcPct val="0"/>
        </a:spcAft>
        <a:defRPr sz="4900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9pPr>
    </p:titleStyle>
    <p:bodyStyle>
      <a:lvl1pPr marL="381722" indent="-381722" algn="l" defTabSz="50896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500" kern="1200">
          <a:solidFill>
            <a:schemeClr val="tx1"/>
          </a:solidFill>
          <a:latin typeface="Corbel"/>
          <a:ea typeface="ＭＳ Ｐゴシック" charset="0"/>
          <a:cs typeface="Corbel"/>
        </a:defRPr>
      </a:lvl1pPr>
      <a:lvl2pPr marL="827065" indent="-318101" algn="l" defTabSz="50896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3100" kern="1200">
          <a:solidFill>
            <a:schemeClr val="tx1"/>
          </a:solidFill>
          <a:latin typeface="Corbel"/>
          <a:ea typeface="Corbel" pitchFamily="34" charset="0"/>
          <a:cs typeface="Corbel"/>
        </a:defRPr>
      </a:lvl2pPr>
      <a:lvl3pPr marL="1272407" indent="-254481" algn="l" defTabSz="508962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700" kern="1200">
          <a:solidFill>
            <a:schemeClr val="tx1"/>
          </a:solidFill>
          <a:latin typeface="Corbel"/>
          <a:ea typeface="Corbel" pitchFamily="34" charset="0"/>
          <a:cs typeface="Corbel"/>
        </a:defRPr>
      </a:lvl3pPr>
      <a:lvl4pPr marL="1781367" indent="-254481" algn="l" defTabSz="508962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200" kern="1200">
          <a:solidFill>
            <a:schemeClr val="tx1"/>
          </a:solidFill>
          <a:latin typeface="Corbel"/>
          <a:ea typeface="Corbel" pitchFamily="34" charset="0"/>
          <a:cs typeface="Corbel"/>
        </a:defRPr>
      </a:lvl4pPr>
      <a:lvl5pPr marL="2290329" indent="-254481" algn="l" defTabSz="508962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200" kern="1200">
          <a:solidFill>
            <a:schemeClr val="tx1"/>
          </a:solidFill>
          <a:latin typeface="Corbel"/>
          <a:ea typeface="Corbel" pitchFamily="34" charset="0"/>
          <a:cs typeface="Corbel"/>
        </a:defRPr>
      </a:lvl5pPr>
      <a:lvl6pPr marL="2799293" indent="-254481" algn="l" defTabSz="50896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308254" indent="-254481" algn="l" defTabSz="50896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817217" indent="-254481" algn="l" defTabSz="50896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326178" indent="-254481" algn="l" defTabSz="508962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08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1pPr>
      <a:lvl2pPr marL="508962" algn="l" defTabSz="508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2pPr>
      <a:lvl3pPr marL="1017924" algn="l" defTabSz="508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526889" algn="l" defTabSz="508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2035848" algn="l" defTabSz="508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2544809" algn="l" defTabSz="508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6pPr>
      <a:lvl7pPr marL="3053773" algn="l" defTabSz="508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7pPr>
      <a:lvl8pPr marL="3562735" algn="l" defTabSz="508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8pPr>
      <a:lvl9pPr marL="4071699" algn="l" defTabSz="508962" rtl="0" eaLnBrk="1" latinLnBrk="0" hangingPunct="1">
        <a:defRPr sz="19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72ACC9-8FBA-B441-B447-FED2DABA8F36}"/>
              </a:ext>
            </a:extLst>
          </p:cNvPr>
          <p:cNvSpPr txBox="1"/>
          <p:nvPr/>
        </p:nvSpPr>
        <p:spPr>
          <a:xfrm>
            <a:off x="374997" y="342901"/>
            <a:ext cx="9290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Overview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124C9E-522A-8344-8A87-6CF4B6E41D31}"/>
              </a:ext>
            </a:extLst>
          </p:cNvPr>
          <p:cNvSpPr txBox="1"/>
          <p:nvPr/>
        </p:nvSpPr>
        <p:spPr>
          <a:xfrm>
            <a:off x="242475" y="1551941"/>
            <a:ext cx="9290957" cy="34470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Fund Sector Focus / Fund Series (i.e. Fund I, II, etc.)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Fund Size in $MM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$ Committed / Next / final closing date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Marquee investor names if allowed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Special sauce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Previous / Current Portfolio companies (put in logos)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4E0142-B26F-7E45-860C-9E4168C42952}"/>
              </a:ext>
            </a:extLst>
          </p:cNvPr>
          <p:cNvSpPr txBox="1"/>
          <p:nvPr/>
        </p:nvSpPr>
        <p:spPr>
          <a:xfrm>
            <a:off x="7583011" y="419845"/>
            <a:ext cx="2082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Put Your logo here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72ACC9-8FBA-B441-B447-FED2DABA8F36}"/>
              </a:ext>
            </a:extLst>
          </p:cNvPr>
          <p:cNvSpPr txBox="1"/>
          <p:nvPr/>
        </p:nvSpPr>
        <p:spPr>
          <a:xfrm>
            <a:off x="374997" y="342901"/>
            <a:ext cx="9290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Team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124C9E-522A-8344-8A87-6CF4B6E41D31}"/>
              </a:ext>
            </a:extLst>
          </p:cNvPr>
          <p:cNvSpPr txBox="1"/>
          <p:nvPr/>
        </p:nvSpPr>
        <p:spPr>
          <a:xfrm>
            <a:off x="242475" y="1551941"/>
            <a:ext cx="92909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Put in names and pictures of team and below pictures add logos of past company and/or education validators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4E0142-B26F-7E45-860C-9E4168C42952}"/>
              </a:ext>
            </a:extLst>
          </p:cNvPr>
          <p:cNvSpPr txBox="1"/>
          <p:nvPr/>
        </p:nvSpPr>
        <p:spPr>
          <a:xfrm>
            <a:off x="7583011" y="419845"/>
            <a:ext cx="2082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Put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9438767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72ACC9-8FBA-B441-B447-FED2DABA8F36}"/>
              </a:ext>
            </a:extLst>
          </p:cNvPr>
          <p:cNvSpPr txBox="1"/>
          <p:nvPr/>
        </p:nvSpPr>
        <p:spPr>
          <a:xfrm>
            <a:off x="374997" y="342901"/>
            <a:ext cx="9290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Performance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124C9E-522A-8344-8A87-6CF4B6E41D31}"/>
              </a:ext>
            </a:extLst>
          </p:cNvPr>
          <p:cNvSpPr txBox="1"/>
          <p:nvPr/>
        </p:nvSpPr>
        <p:spPr>
          <a:xfrm>
            <a:off x="242475" y="1551941"/>
            <a:ext cx="92909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A few bullet points (very few words) of historical financial track record (fully realized)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4E0142-B26F-7E45-860C-9E4168C42952}"/>
              </a:ext>
            </a:extLst>
          </p:cNvPr>
          <p:cNvSpPr txBox="1"/>
          <p:nvPr/>
        </p:nvSpPr>
        <p:spPr>
          <a:xfrm>
            <a:off x="7583011" y="419845"/>
            <a:ext cx="2082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Put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31798985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72ACC9-8FBA-B441-B447-FED2DABA8F36}"/>
              </a:ext>
            </a:extLst>
          </p:cNvPr>
          <p:cNvSpPr txBox="1"/>
          <p:nvPr/>
        </p:nvSpPr>
        <p:spPr>
          <a:xfrm>
            <a:off x="374997" y="342901"/>
            <a:ext cx="9290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COVID-19 SWOT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124C9E-522A-8344-8A87-6CF4B6E41D31}"/>
              </a:ext>
            </a:extLst>
          </p:cNvPr>
          <p:cNvSpPr txBox="1"/>
          <p:nvPr/>
        </p:nvSpPr>
        <p:spPr>
          <a:xfrm>
            <a:off x="242475" y="1551941"/>
            <a:ext cx="9290957" cy="43088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We’d like to simplify whether this crisis helps, hurts, or is neutral to your mid-term portfolio companies’ or projects’ performance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Strengths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Weaknesses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Opportunities</a:t>
            </a:r>
          </a:p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Threats</a:t>
            </a:r>
          </a:p>
          <a:p>
            <a:pPr>
              <a:spcAft>
                <a:spcPts val="1200"/>
              </a:spcAft>
            </a:pP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ea typeface="Avenir Next" charset="0"/>
              <a:cs typeface="Arial" panose="020B0604020202020204" pitchFamily="34" charset="0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4E0142-B26F-7E45-860C-9E4168C42952}"/>
              </a:ext>
            </a:extLst>
          </p:cNvPr>
          <p:cNvSpPr txBox="1"/>
          <p:nvPr/>
        </p:nvSpPr>
        <p:spPr>
          <a:xfrm>
            <a:off x="7583011" y="419845"/>
            <a:ext cx="2082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Put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15813334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B572ACC9-8FBA-B441-B447-FED2DABA8F36}"/>
              </a:ext>
            </a:extLst>
          </p:cNvPr>
          <p:cNvSpPr txBox="1"/>
          <p:nvPr/>
        </p:nvSpPr>
        <p:spPr>
          <a:xfrm>
            <a:off x="374997" y="342901"/>
            <a:ext cx="9290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1200"/>
              </a:spcAft>
            </a:pPr>
            <a:r>
              <a:rPr lang="en-US" sz="2800" b="1" dirty="0">
                <a:solidFill>
                  <a:schemeClr val="bg1"/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Disclaimer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3124C9E-522A-8344-8A87-6CF4B6E41D31}"/>
              </a:ext>
            </a:extLst>
          </p:cNvPr>
          <p:cNvSpPr txBox="1"/>
          <p:nvPr/>
        </p:nvSpPr>
        <p:spPr>
          <a:xfrm>
            <a:off x="242475" y="1551941"/>
            <a:ext cx="92909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Avenir Next" charset="0"/>
                <a:cs typeface="Arial" panose="020B0604020202020204" pitchFamily="34" charset="0"/>
              </a:rPr>
              <a:t>Insert your legal disclaimer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4D4E0142-B26F-7E45-860C-9E4168C42952}"/>
              </a:ext>
            </a:extLst>
          </p:cNvPr>
          <p:cNvSpPr txBox="1"/>
          <p:nvPr/>
        </p:nvSpPr>
        <p:spPr>
          <a:xfrm>
            <a:off x="7583011" y="419845"/>
            <a:ext cx="2082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B0F0"/>
                </a:solidFill>
              </a:rPr>
              <a:t>Put Your logo here</a:t>
            </a:r>
          </a:p>
        </p:txBody>
      </p:sp>
    </p:spTree>
    <p:extLst>
      <p:ext uri="{BB962C8B-B14F-4D97-AF65-F5344CB8AC3E}">
        <p14:creationId xmlns:p14="http://schemas.microsoft.com/office/powerpoint/2010/main" val="8664229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50658</TotalTime>
  <Words>149</Words>
  <Application>Microsoft Office PowerPoint</Application>
  <PresentationFormat>Custom</PresentationFormat>
  <Paragraphs>29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Century Gothic</vt:lpstr>
      <vt:lpstr>Corbel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Whelchel</dc:creator>
  <cp:lastModifiedBy>Christie Lange</cp:lastModifiedBy>
  <cp:revision>389</cp:revision>
  <cp:lastPrinted>2015-03-04T23:18:28Z</cp:lastPrinted>
  <dcterms:created xsi:type="dcterms:W3CDTF">2010-10-18T14:24:05Z</dcterms:created>
  <dcterms:modified xsi:type="dcterms:W3CDTF">2020-04-09T19:53:05Z</dcterms:modified>
</cp:coreProperties>
</file>